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66100" y="556333"/>
            <a:ext cx="347726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rgbClr val="F57E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rgbClr val="F57E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rgbClr val="F57E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rgbClr val="F57E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51555" y="709206"/>
            <a:ext cx="397277" cy="35303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838813" y="719862"/>
            <a:ext cx="1395986" cy="31575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01172" y="953079"/>
            <a:ext cx="743126" cy="828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10385" y="2539400"/>
            <a:ext cx="6000663" cy="1246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rgbClr val="F57E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4500" y="7072097"/>
            <a:ext cx="145478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6100" y="403933"/>
            <a:ext cx="2473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Erholungsmöglichkeiten I </a:t>
            </a:r>
            <a:r>
              <a:rPr dirty="0" sz="1200" spc="-10" b="1">
                <a:solidFill>
                  <a:srgbClr val="231F20"/>
                </a:solidFill>
                <a:latin typeface="Arial"/>
                <a:cs typeface="Arial"/>
              </a:rPr>
              <a:t>Pausen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6100" y="556333"/>
            <a:ext cx="347726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b="1">
                <a:solidFill>
                  <a:srgbClr val="F38338"/>
                </a:solidFill>
                <a:latin typeface="Arial"/>
                <a:cs typeface="Arial"/>
              </a:rPr>
              <a:t>Zeitinseln </a:t>
            </a:r>
            <a:r>
              <a:rPr dirty="0" sz="3000" spc="-10" b="1">
                <a:solidFill>
                  <a:srgbClr val="F38338"/>
                </a:solidFill>
                <a:latin typeface="Arial"/>
                <a:cs typeface="Arial"/>
              </a:rPr>
              <a:t>schaffen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57200" y="1219755"/>
            <a:ext cx="9777730" cy="0"/>
          </a:xfrm>
          <a:custGeom>
            <a:avLst/>
            <a:gdLst/>
            <a:ahLst/>
            <a:cxnLst/>
            <a:rect l="l" t="t" r="r" b="b"/>
            <a:pathLst>
              <a:path w="9777730" h="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63500">
            <a:solidFill>
              <a:srgbClr val="FBC9A4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1555" y="709206"/>
            <a:ext cx="397277" cy="35303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38813" y="719862"/>
            <a:ext cx="1395986" cy="31575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1172" y="953079"/>
            <a:ext cx="743126" cy="82829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56684" y="2046770"/>
            <a:ext cx="8178105" cy="4483188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612573" y="3686638"/>
            <a:ext cx="3425190" cy="119443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4580"/>
              </a:lnSpc>
              <a:spcBef>
                <a:spcPts val="240"/>
              </a:spcBef>
            </a:pPr>
            <a:r>
              <a:rPr dirty="0" sz="3850" b="1">
                <a:solidFill>
                  <a:srgbClr val="F57E20"/>
                </a:solidFill>
                <a:latin typeface="Arial"/>
                <a:cs typeface="Arial"/>
              </a:rPr>
              <a:t>Fakten</a:t>
            </a:r>
            <a:r>
              <a:rPr dirty="0" sz="3850" spc="5" b="1">
                <a:solidFill>
                  <a:srgbClr val="F57E20"/>
                </a:solidFill>
                <a:latin typeface="Arial"/>
                <a:cs typeface="Arial"/>
              </a:rPr>
              <a:t> </a:t>
            </a:r>
            <a:r>
              <a:rPr dirty="0" sz="3850" spc="-25" b="1">
                <a:solidFill>
                  <a:srgbClr val="F57E20"/>
                </a:solidFill>
                <a:latin typeface="Arial"/>
                <a:cs typeface="Arial"/>
              </a:rPr>
              <a:t>zu </a:t>
            </a:r>
            <a:r>
              <a:rPr dirty="0" sz="3850" spc="-10" b="1">
                <a:solidFill>
                  <a:srgbClr val="F57E20"/>
                </a:solidFill>
                <a:latin typeface="Arial"/>
                <a:cs typeface="Arial"/>
              </a:rPr>
              <a:t>Arbeitspausen</a:t>
            </a:r>
            <a:endParaRPr sz="38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476019"/>
            <a:ext cx="9732378" cy="505393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9286" rIns="0" bIns="0" rtlCol="0" vert="horz">
            <a:spAutoFit/>
          </a:bodyPr>
          <a:lstStyle/>
          <a:p>
            <a:pPr marL="461645">
              <a:lnSpc>
                <a:spcPts val="3279"/>
              </a:lnSpc>
              <a:spcBef>
                <a:spcPts val="135"/>
              </a:spcBef>
            </a:pPr>
            <a:r>
              <a:rPr dirty="0" sz="2850" b="0">
                <a:solidFill>
                  <a:srgbClr val="000012"/>
                </a:solidFill>
                <a:latin typeface="Calibri Light"/>
                <a:cs typeface="Calibri Light"/>
              </a:rPr>
              <a:t>Wenn</a:t>
            </a:r>
            <a:r>
              <a:rPr dirty="0" sz="2850" spc="-1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850" b="0">
                <a:solidFill>
                  <a:srgbClr val="000012"/>
                </a:solidFill>
                <a:latin typeface="Calibri Light"/>
                <a:cs typeface="Calibri Light"/>
              </a:rPr>
              <a:t>keine</a:t>
            </a:r>
            <a:r>
              <a:rPr dirty="0" sz="2850" spc="-5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850" b="0">
                <a:solidFill>
                  <a:srgbClr val="000012"/>
                </a:solidFill>
                <a:latin typeface="Calibri Light"/>
                <a:cs typeface="Calibri Light"/>
              </a:rPr>
              <a:t>Pausen</a:t>
            </a:r>
            <a:r>
              <a:rPr dirty="0" sz="2850" spc="5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850" b="0">
                <a:solidFill>
                  <a:srgbClr val="000012"/>
                </a:solidFill>
                <a:latin typeface="Calibri Light"/>
                <a:cs typeface="Calibri Light"/>
              </a:rPr>
              <a:t>gemacht</a:t>
            </a:r>
            <a:r>
              <a:rPr dirty="0" sz="2850" spc="-5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850" spc="-10" b="0">
                <a:solidFill>
                  <a:srgbClr val="000012"/>
                </a:solidFill>
                <a:latin typeface="Calibri Light"/>
                <a:cs typeface="Calibri Light"/>
              </a:rPr>
              <a:t>werden,</a:t>
            </a:r>
            <a:endParaRPr sz="2850">
              <a:latin typeface="Calibri Light"/>
              <a:cs typeface="Calibri Light"/>
            </a:endParaRPr>
          </a:p>
          <a:p>
            <a:pPr marL="461645">
              <a:lnSpc>
                <a:spcPts val="3279"/>
              </a:lnSpc>
            </a:pPr>
            <a:r>
              <a:rPr dirty="0" sz="2850"/>
              <a:t>sinkt</a:t>
            </a:r>
            <a:r>
              <a:rPr dirty="0" sz="2850" spc="30"/>
              <a:t> </a:t>
            </a:r>
            <a:r>
              <a:rPr dirty="0" sz="2850"/>
              <a:t>die</a:t>
            </a:r>
            <a:r>
              <a:rPr dirty="0" sz="2850" spc="45"/>
              <a:t> </a:t>
            </a:r>
            <a:r>
              <a:rPr dirty="0" sz="2850" spc="-10"/>
              <a:t>Produktivität</a:t>
            </a:r>
            <a:endParaRPr sz="285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579765"/>
            <a:ext cx="9777539" cy="4950193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080544" y="2162963"/>
            <a:ext cx="4361180" cy="18224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550" spc="-10" b="1">
                <a:solidFill>
                  <a:srgbClr val="F57E20"/>
                </a:solidFill>
                <a:latin typeface="Calibri"/>
                <a:cs typeface="Calibri"/>
              </a:rPr>
              <a:t>Erholungs-Paradox:</a:t>
            </a:r>
            <a:endParaRPr sz="2550">
              <a:latin typeface="Calibri"/>
              <a:cs typeface="Calibri"/>
            </a:endParaRPr>
          </a:p>
          <a:p>
            <a:pPr algn="just" marL="12700" marR="5080">
              <a:lnSpc>
                <a:spcPct val="90600"/>
              </a:lnSpc>
              <a:spcBef>
                <a:spcPts val="2755"/>
              </a:spcBef>
            </a:pP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Erwerbstätige,</a:t>
            </a:r>
            <a:r>
              <a:rPr dirty="0" sz="2550" spc="-35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die</a:t>
            </a:r>
            <a:r>
              <a:rPr dirty="0" sz="2550" spc="-2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besonders</a:t>
            </a:r>
            <a:r>
              <a:rPr dirty="0" sz="2550" spc="-20" b="0">
                <a:solidFill>
                  <a:srgbClr val="000012"/>
                </a:solidFill>
                <a:latin typeface="Calibri Light"/>
                <a:cs typeface="Calibri Light"/>
              </a:rPr>
              <a:t> viel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zu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tun</a:t>
            </a:r>
            <a:r>
              <a:rPr dirty="0" sz="2550" spc="-5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haben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und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lange 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arbeiten,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haben</a:t>
            </a:r>
            <a:r>
              <a:rPr dirty="0" sz="2550" spc="-3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Erholung</a:t>
            </a:r>
            <a:r>
              <a:rPr dirty="0" sz="2550" spc="-3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besonders</a:t>
            </a:r>
            <a:r>
              <a:rPr dirty="0" sz="2550" spc="-25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nötig.</a:t>
            </a:r>
            <a:endParaRPr sz="2550">
              <a:latin typeface="Calibri Light"/>
              <a:cs typeface="Calibri Light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6646608" y="2871839"/>
            <a:ext cx="2946400" cy="111823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15"/>
              </a:spcBef>
            </a:pP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Genau diese</a:t>
            </a:r>
            <a:r>
              <a:rPr dirty="0" sz="2550" spc="1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Personen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verzichten</a:t>
            </a:r>
            <a:r>
              <a:rPr dirty="0" sz="2550" spc="-7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spc="-20" b="0">
                <a:solidFill>
                  <a:srgbClr val="000012"/>
                </a:solidFill>
                <a:latin typeface="Calibri Light"/>
                <a:cs typeface="Calibri Light"/>
              </a:rPr>
              <a:t>aber</a:t>
            </a:r>
            <a:endParaRPr sz="2550">
              <a:latin typeface="Calibri Light"/>
              <a:cs typeface="Calibri Light"/>
            </a:endParaRPr>
          </a:p>
          <a:p>
            <a:pPr marL="12700">
              <a:lnSpc>
                <a:spcPts val="2665"/>
              </a:lnSpc>
            </a:pP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auf</a:t>
            </a:r>
            <a:r>
              <a:rPr dirty="0" sz="2550" spc="1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Erholung.</a:t>
            </a:r>
            <a:endParaRPr sz="255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579765"/>
            <a:ext cx="9777539" cy="495019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705" rIns="0" bIns="0" rtlCol="0" vert="horz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15"/>
              </a:spcBef>
            </a:pPr>
            <a:r>
              <a:rPr dirty="0" b="0">
                <a:solidFill>
                  <a:srgbClr val="000012"/>
                </a:solidFill>
                <a:latin typeface="Calibri Light"/>
                <a:cs typeface="Calibri Light"/>
              </a:rPr>
              <a:t>Mitarbeitende</a:t>
            </a:r>
            <a:r>
              <a:rPr dirty="0" spc="-3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b="0">
                <a:solidFill>
                  <a:srgbClr val="000012"/>
                </a:solidFill>
                <a:latin typeface="Calibri Light"/>
                <a:cs typeface="Calibri Light"/>
              </a:rPr>
              <a:t>im</a:t>
            </a:r>
            <a:r>
              <a:rPr dirty="0" spc="-3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b="0">
                <a:solidFill>
                  <a:srgbClr val="000012"/>
                </a:solidFill>
                <a:latin typeface="Calibri Light"/>
                <a:cs typeface="Calibri Light"/>
              </a:rPr>
              <a:t>Homeoffice</a:t>
            </a:r>
            <a:r>
              <a:rPr dirty="0" spc="-3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/>
              <a:t>arbeiten</a:t>
            </a:r>
            <a:r>
              <a:rPr dirty="0" spc="-30"/>
              <a:t> </a:t>
            </a:r>
            <a:r>
              <a:rPr dirty="0" spc="-20"/>
              <a:t>mehr </a:t>
            </a:r>
            <a:r>
              <a:rPr dirty="0"/>
              <a:t>und</a:t>
            </a:r>
            <a:r>
              <a:rPr dirty="0" spc="-40"/>
              <a:t> </a:t>
            </a:r>
            <a:r>
              <a:rPr dirty="0"/>
              <a:t>verzichten</a:t>
            </a:r>
            <a:r>
              <a:rPr dirty="0" spc="-30"/>
              <a:t> </a:t>
            </a:r>
            <a:r>
              <a:rPr dirty="0"/>
              <a:t>eher</a:t>
            </a:r>
            <a:r>
              <a:rPr dirty="0" spc="-25"/>
              <a:t> </a:t>
            </a:r>
            <a:r>
              <a:rPr dirty="0"/>
              <a:t>auf</a:t>
            </a:r>
            <a:r>
              <a:rPr dirty="0" spc="-25"/>
              <a:t> </a:t>
            </a:r>
            <a:r>
              <a:rPr dirty="0" spc="-10"/>
              <a:t>Pausen.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661490"/>
            <a:ext cx="9777539" cy="48684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ct val="90600"/>
              </a:lnSpc>
              <a:spcBef>
                <a:spcPts val="400"/>
              </a:spcBef>
            </a:pPr>
            <a:r>
              <a:rPr dirty="0" b="0">
                <a:solidFill>
                  <a:srgbClr val="00000F"/>
                </a:solidFill>
                <a:latin typeface="Calibri Light"/>
                <a:cs typeface="Calibri Light"/>
              </a:rPr>
              <a:t>Besonders</a:t>
            </a:r>
            <a:r>
              <a:rPr dirty="0" spc="-30" b="0">
                <a:solidFill>
                  <a:srgbClr val="00000F"/>
                </a:solidFill>
                <a:latin typeface="Calibri Light"/>
                <a:cs typeface="Calibri Light"/>
              </a:rPr>
              <a:t> </a:t>
            </a:r>
            <a:r>
              <a:rPr dirty="0" b="0">
                <a:solidFill>
                  <a:srgbClr val="00000F"/>
                </a:solidFill>
                <a:latin typeface="Calibri Light"/>
                <a:cs typeface="Calibri Light"/>
              </a:rPr>
              <a:t>wer</a:t>
            </a:r>
            <a:r>
              <a:rPr dirty="0" spc="-25" b="0">
                <a:solidFill>
                  <a:srgbClr val="00000F"/>
                </a:solidFill>
                <a:latin typeface="Calibri Light"/>
                <a:cs typeface="Calibri Light"/>
              </a:rPr>
              <a:t> </a:t>
            </a:r>
            <a:r>
              <a:rPr dirty="0" b="0">
                <a:solidFill>
                  <a:srgbClr val="00000F"/>
                </a:solidFill>
                <a:latin typeface="Calibri Light"/>
                <a:cs typeface="Calibri Light"/>
              </a:rPr>
              <a:t>lange</a:t>
            </a:r>
            <a:r>
              <a:rPr dirty="0" spc="-15" b="0">
                <a:solidFill>
                  <a:srgbClr val="00000F"/>
                </a:solidFill>
                <a:latin typeface="Calibri Light"/>
                <a:cs typeface="Calibri Light"/>
              </a:rPr>
              <a:t> </a:t>
            </a:r>
            <a:r>
              <a:rPr dirty="0" b="0">
                <a:solidFill>
                  <a:srgbClr val="00000F"/>
                </a:solidFill>
                <a:latin typeface="Calibri Light"/>
                <a:cs typeface="Calibri Light"/>
              </a:rPr>
              <a:t>am</a:t>
            </a:r>
            <a:r>
              <a:rPr dirty="0" spc="-15" b="0">
                <a:solidFill>
                  <a:srgbClr val="00000F"/>
                </a:solidFill>
                <a:latin typeface="Calibri Light"/>
                <a:cs typeface="Calibri Light"/>
              </a:rPr>
              <a:t> </a:t>
            </a:r>
            <a:r>
              <a:rPr dirty="0" b="0">
                <a:solidFill>
                  <a:srgbClr val="00000F"/>
                </a:solidFill>
                <a:latin typeface="Calibri Light"/>
                <a:cs typeface="Calibri Light"/>
              </a:rPr>
              <a:t>Computer</a:t>
            </a:r>
            <a:r>
              <a:rPr dirty="0" spc="-25" b="0">
                <a:solidFill>
                  <a:srgbClr val="00000F"/>
                </a:solidFill>
                <a:latin typeface="Calibri Light"/>
                <a:cs typeface="Calibri Light"/>
              </a:rPr>
              <a:t> </a:t>
            </a:r>
            <a:r>
              <a:rPr dirty="0" spc="-10" b="0">
                <a:solidFill>
                  <a:srgbClr val="00000F"/>
                </a:solidFill>
                <a:latin typeface="Calibri Light"/>
                <a:cs typeface="Calibri Light"/>
              </a:rPr>
              <a:t>sitzt, </a:t>
            </a:r>
            <a:r>
              <a:rPr dirty="0"/>
              <a:t>profitiert</a:t>
            </a:r>
            <a:r>
              <a:rPr dirty="0" spc="-45"/>
              <a:t> </a:t>
            </a:r>
            <a:r>
              <a:rPr dirty="0"/>
              <a:t>von</a:t>
            </a:r>
            <a:r>
              <a:rPr dirty="0" spc="-40"/>
              <a:t> </a:t>
            </a:r>
            <a:r>
              <a:rPr dirty="0"/>
              <a:t>Dehnübungen</a:t>
            </a:r>
            <a:r>
              <a:rPr dirty="0" spc="-40"/>
              <a:t> </a:t>
            </a:r>
            <a:r>
              <a:rPr dirty="0"/>
              <a:t>oder</a:t>
            </a:r>
            <a:r>
              <a:rPr dirty="0" spc="-35"/>
              <a:t> </a:t>
            </a:r>
            <a:r>
              <a:rPr dirty="0" spc="-10"/>
              <a:t>kurzen </a:t>
            </a:r>
            <a:r>
              <a:rPr dirty="0"/>
              <a:t>Spaziergängen</a:t>
            </a:r>
            <a:r>
              <a:rPr dirty="0" spc="-60"/>
              <a:t> </a:t>
            </a:r>
            <a:r>
              <a:rPr dirty="0"/>
              <a:t>in</a:t>
            </a:r>
            <a:r>
              <a:rPr dirty="0" spc="-50"/>
              <a:t> </a:t>
            </a:r>
            <a:r>
              <a:rPr dirty="0"/>
              <a:t>den</a:t>
            </a:r>
            <a:r>
              <a:rPr dirty="0" spc="-45"/>
              <a:t> </a:t>
            </a:r>
            <a:r>
              <a:rPr dirty="0" spc="-10"/>
              <a:t>Pausen.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917231" y="2710401"/>
            <a:ext cx="3665220" cy="252603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 marR="330200" indent="635">
              <a:lnSpc>
                <a:spcPct val="90400"/>
              </a:lnSpc>
              <a:spcBef>
                <a:spcPts val="409"/>
              </a:spcBef>
            </a:pP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Ermüdung</a:t>
            </a:r>
            <a:r>
              <a:rPr dirty="0" sz="2550" spc="-7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steigt</a:t>
            </a:r>
            <a:r>
              <a:rPr dirty="0" sz="2550" spc="-65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spc="-20" b="0">
                <a:solidFill>
                  <a:srgbClr val="000012"/>
                </a:solidFill>
                <a:latin typeface="Calibri Light"/>
                <a:cs typeface="Calibri Light"/>
              </a:rPr>
              <a:t>über-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proportional</a:t>
            </a:r>
            <a:r>
              <a:rPr dirty="0" sz="2550" spc="-3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mit</a:t>
            </a:r>
            <a:r>
              <a:rPr dirty="0" sz="2550" spc="-25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der</a:t>
            </a:r>
            <a:r>
              <a:rPr dirty="0" sz="2550" spc="-2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Zeit. </a:t>
            </a:r>
            <a:r>
              <a:rPr dirty="0" sz="2550" b="1">
                <a:solidFill>
                  <a:srgbClr val="F57E20"/>
                </a:solidFill>
                <a:latin typeface="Calibri"/>
                <a:cs typeface="Calibri"/>
              </a:rPr>
              <a:t>Die</a:t>
            </a:r>
            <a:r>
              <a:rPr dirty="0" sz="2550" spc="-30" b="1">
                <a:solidFill>
                  <a:srgbClr val="F57E20"/>
                </a:solidFill>
                <a:latin typeface="Calibri"/>
                <a:cs typeface="Calibri"/>
              </a:rPr>
              <a:t> </a:t>
            </a:r>
            <a:r>
              <a:rPr dirty="0" sz="2550" b="1">
                <a:solidFill>
                  <a:srgbClr val="F57E20"/>
                </a:solidFill>
                <a:latin typeface="Calibri"/>
                <a:cs typeface="Calibri"/>
              </a:rPr>
              <a:t>zusätzliche</a:t>
            </a:r>
            <a:r>
              <a:rPr dirty="0" sz="2550" spc="-25" b="1">
                <a:solidFill>
                  <a:srgbClr val="F57E20"/>
                </a:solidFill>
                <a:latin typeface="Calibri"/>
                <a:cs typeface="Calibri"/>
              </a:rPr>
              <a:t> </a:t>
            </a:r>
            <a:r>
              <a:rPr dirty="0" sz="2550" spc="-10" b="1">
                <a:solidFill>
                  <a:srgbClr val="F57E20"/>
                </a:solidFill>
                <a:latin typeface="Calibri"/>
                <a:cs typeface="Calibri"/>
              </a:rPr>
              <a:t>Erholung </a:t>
            </a:r>
            <a:r>
              <a:rPr dirty="0" sz="2550" b="1">
                <a:solidFill>
                  <a:srgbClr val="F57E20"/>
                </a:solidFill>
                <a:latin typeface="Calibri"/>
                <a:cs typeface="Calibri"/>
              </a:rPr>
              <a:t>in</a:t>
            </a:r>
            <a:r>
              <a:rPr dirty="0" sz="2550" spc="-35" b="1">
                <a:solidFill>
                  <a:srgbClr val="F57E20"/>
                </a:solidFill>
                <a:latin typeface="Calibri"/>
                <a:cs typeface="Calibri"/>
              </a:rPr>
              <a:t> </a:t>
            </a:r>
            <a:r>
              <a:rPr dirty="0" sz="2550" b="1">
                <a:solidFill>
                  <a:srgbClr val="F57E20"/>
                </a:solidFill>
                <a:latin typeface="Calibri"/>
                <a:cs typeface="Calibri"/>
              </a:rPr>
              <a:t>Pausen</a:t>
            </a:r>
            <a:r>
              <a:rPr dirty="0" sz="2550" spc="-40" b="1">
                <a:solidFill>
                  <a:srgbClr val="F57E20"/>
                </a:solidFill>
                <a:latin typeface="Calibri"/>
                <a:cs typeface="Calibri"/>
              </a:rPr>
              <a:t> </a:t>
            </a:r>
            <a:r>
              <a:rPr dirty="0" sz="2550" b="1">
                <a:solidFill>
                  <a:srgbClr val="F57E20"/>
                </a:solidFill>
                <a:latin typeface="Calibri"/>
                <a:cs typeface="Calibri"/>
              </a:rPr>
              <a:t>nimmt</a:t>
            </a:r>
            <a:r>
              <a:rPr dirty="0" sz="2550" spc="-30" b="1">
                <a:solidFill>
                  <a:srgbClr val="F57E20"/>
                </a:solidFill>
                <a:latin typeface="Calibri"/>
                <a:cs typeface="Calibri"/>
              </a:rPr>
              <a:t> </a:t>
            </a:r>
            <a:r>
              <a:rPr dirty="0" sz="2550" spc="-25" b="1">
                <a:solidFill>
                  <a:srgbClr val="F57E20"/>
                </a:solidFill>
                <a:latin typeface="Calibri"/>
                <a:cs typeface="Calibri"/>
              </a:rPr>
              <a:t>mit </a:t>
            </a:r>
            <a:r>
              <a:rPr dirty="0" sz="2550" b="1">
                <a:solidFill>
                  <a:srgbClr val="F57E20"/>
                </a:solidFill>
                <a:latin typeface="Calibri"/>
                <a:cs typeface="Calibri"/>
              </a:rPr>
              <a:t>andauernder</a:t>
            </a:r>
            <a:r>
              <a:rPr dirty="0" sz="2550" spc="-45" b="1">
                <a:solidFill>
                  <a:srgbClr val="F57E20"/>
                </a:solidFill>
                <a:latin typeface="Calibri"/>
                <a:cs typeface="Calibri"/>
              </a:rPr>
              <a:t> </a:t>
            </a:r>
            <a:r>
              <a:rPr dirty="0" sz="2550" b="1">
                <a:solidFill>
                  <a:srgbClr val="F57E20"/>
                </a:solidFill>
                <a:latin typeface="Calibri"/>
                <a:cs typeface="Calibri"/>
              </a:rPr>
              <a:t>Zeit</a:t>
            </a:r>
            <a:r>
              <a:rPr dirty="0" sz="2550" spc="-35" b="1">
                <a:solidFill>
                  <a:srgbClr val="F57E20"/>
                </a:solidFill>
                <a:latin typeface="Calibri"/>
                <a:cs typeface="Calibri"/>
              </a:rPr>
              <a:t> </a:t>
            </a:r>
            <a:r>
              <a:rPr dirty="0" sz="2550" spc="-25" b="1">
                <a:solidFill>
                  <a:srgbClr val="F57E20"/>
                </a:solidFill>
                <a:latin typeface="Calibri"/>
                <a:cs typeface="Calibri"/>
              </a:rPr>
              <a:t>ab.</a:t>
            </a:r>
            <a:endParaRPr sz="2550">
              <a:latin typeface="Calibri"/>
              <a:cs typeface="Calibri"/>
            </a:endParaRPr>
          </a:p>
          <a:p>
            <a:pPr marL="12700" marR="5080">
              <a:lnSpc>
                <a:spcPts val="2730"/>
              </a:lnSpc>
              <a:spcBef>
                <a:spcPts val="114"/>
              </a:spcBef>
            </a:pP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Deshalb</a:t>
            </a:r>
            <a:r>
              <a:rPr dirty="0" sz="2550" spc="-4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sind</a:t>
            </a:r>
            <a:r>
              <a:rPr dirty="0" sz="2550" spc="-3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mehrere</a:t>
            </a:r>
            <a:r>
              <a:rPr dirty="0" sz="2550" spc="-2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kurze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Pausen</a:t>
            </a:r>
            <a:r>
              <a:rPr dirty="0" sz="2550" spc="-3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b="0">
                <a:solidFill>
                  <a:srgbClr val="000012"/>
                </a:solidFill>
                <a:latin typeface="Calibri Light"/>
                <a:cs typeface="Calibri Light"/>
              </a:rPr>
              <a:t>so</a:t>
            </a:r>
            <a:r>
              <a:rPr dirty="0" sz="2550" spc="-20" b="0">
                <a:solidFill>
                  <a:srgbClr val="000012"/>
                </a:solidFill>
                <a:latin typeface="Calibri Light"/>
                <a:cs typeface="Calibri Light"/>
              </a:rPr>
              <a:t> </a:t>
            </a:r>
            <a:r>
              <a:rPr dirty="0" sz="2550" spc="-10" b="0">
                <a:solidFill>
                  <a:srgbClr val="000012"/>
                </a:solidFill>
                <a:latin typeface="Calibri Light"/>
                <a:cs typeface="Calibri Light"/>
              </a:rPr>
              <a:t>wirksam.</a:t>
            </a:r>
            <a:endParaRPr sz="255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328394"/>
            <a:ext cx="4978831" cy="5213134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friendlyworkspace.ch/hr-</a:t>
            </a:r>
            <a:r>
              <a:rPr dirty="0" spc="-10"/>
              <a:t>toolbox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rz_Erholungsmöglichkeiten_Fakten_Arbeitspausen.indd</dc:title>
  <dcterms:created xsi:type="dcterms:W3CDTF">2023-05-08T10:14:03Z</dcterms:created>
  <dcterms:modified xsi:type="dcterms:W3CDTF">2023-05-08T10:14:03Z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2023-04-24T00:00:00Z</vt:filetime>
  </property>
  <property fmtid="{D5CDD505-2E9C-101B-9397-08002B2CF9AE}" pid="3" name="Creator">
    <vt:lpwstr>Adobe InDesign 18.0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2023-05-08T00:00:00Z</vt:filetime>
  </property>
  <property fmtid="{D5CDD505-2E9C-101B-9397-08002B2CF9AE}" pid="6" name="Producer">
    <vt:lpwstr>Adobe PDF Library 17.0</vt:lpwstr>
  </property>
</Properties>
</file>